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4" r:id="rId1"/>
  </p:sldMasterIdLst>
  <p:notesMasterIdLst>
    <p:notesMasterId r:id="rId15"/>
  </p:notesMasterIdLst>
  <p:handoutMasterIdLst>
    <p:handoutMasterId r:id="rId16"/>
  </p:handoutMasterIdLst>
  <p:sldIdLst>
    <p:sldId id="563" r:id="rId2"/>
    <p:sldId id="561" r:id="rId3"/>
    <p:sldId id="564" r:id="rId4"/>
    <p:sldId id="475" r:id="rId5"/>
    <p:sldId id="478" r:id="rId6"/>
    <p:sldId id="479" r:id="rId7"/>
    <p:sldId id="480" r:id="rId8"/>
    <p:sldId id="482" r:id="rId9"/>
    <p:sldId id="483" r:id="rId10"/>
    <p:sldId id="484" r:id="rId11"/>
    <p:sldId id="485" r:id="rId12"/>
    <p:sldId id="486" r:id="rId13"/>
    <p:sldId id="490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54C8C"/>
    <a:srgbClr val="A3B53D"/>
    <a:srgbClr val="FFB732"/>
    <a:srgbClr val="D13426"/>
    <a:srgbClr val="EA6F1E"/>
    <a:srgbClr val="874B98"/>
    <a:srgbClr val="658B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55" autoAdjust="0"/>
  </p:normalViewPr>
  <p:slideViewPr>
    <p:cSldViewPr>
      <p:cViewPr varScale="1">
        <p:scale>
          <a:sx n="62" d="100"/>
          <a:sy n="62" d="100"/>
        </p:scale>
        <p:origin x="-3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2016" y="-12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426BF0C-0489-4648-BD44-9AB89F77187F}" type="datetimeFigureOut">
              <a:rPr lang="en-US"/>
              <a:pPr>
                <a:defRPr/>
              </a:pPr>
              <a:t>7/27/2018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D12998-57D5-483B-963F-70D8934336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0E26EB16-2A1E-42E6-86DB-B830AFCA83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9C53DAE-E0D2-4C1B-AE81-A597CEA418B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AC560-9EC3-48A7-B5EB-7D88AEB084B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1F4FA8D-A0C9-4E9D-BB29-42F3BC8C9F7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FD602C-DF96-4EB5-BB52-D5DF842B56C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6A28B87-390E-4470-BE6B-5A6A9D1E89B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1C929D-2463-423F-8D2E-0528C23586E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37EADB4-449B-4A47-B046-7B4A816E16D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D06D8E2-6B5F-43AB-9CAE-ECB0E35185B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C32D89-9A32-40A6-ADC5-31071327D36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65F4BF-241E-4D6E-B97D-BDFAB760B56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73B5E34-4E48-4230-AD39-C4A55AB74D8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D3AA64-36F9-4FAE-B901-64D29A6DCEB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Copyright © Pearson Education, Inc., or its affiliates. All Rights Reserved.</a:t>
            </a:r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2E5EB0-1E1F-4055-AADC-B446F90E6F7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Accuracy and precision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7432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1905000"/>
          </a:xfrm>
        </p:spPr>
        <p:txBody>
          <a:bodyPr/>
          <a:lstStyle/>
          <a:p>
            <a:pPr lvl="1">
              <a:spcBef>
                <a:spcPct val="0"/>
              </a:spcBef>
            </a:pPr>
            <a:endParaRPr lang="en-US" altLang="en-US" smtClean="0"/>
          </a:p>
          <a:p>
            <a:pPr lvl="2">
              <a:spcBef>
                <a:spcPct val="0"/>
              </a:spcBef>
            </a:pPr>
            <a:r>
              <a:rPr lang="en-US" altLang="en-US" smtClean="0"/>
              <a:t>For the boiling-point measurement, the error is 99.1</a:t>
            </a:r>
            <a:r>
              <a:rPr lang="en-US" altLang="en-US" smtClean="0">
                <a:cs typeface="Arial" charset="0"/>
              </a:rPr>
              <a:t>°C – 100°C, or –0.9°C.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658B92"/>
                </a:solidFill>
              </a:rPr>
              <a:t>Determining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1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7432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220663" y="1119188"/>
            <a:ext cx="8001000" cy="4419600"/>
          </a:xfrm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US" altLang="en-US" smtClean="0"/>
              <a:t>For the boiling-point measurement, the error is 99.1</a:t>
            </a:r>
            <a:r>
              <a:rPr lang="en-US" altLang="en-US" smtClean="0">
                <a:cs typeface="Arial" charset="0"/>
              </a:rPr>
              <a:t>°C – 100°C, or –0.9°C.</a:t>
            </a:r>
          </a:p>
          <a:p>
            <a:pPr lvl="1">
              <a:spcBef>
                <a:spcPct val="0"/>
              </a:spcBef>
            </a:pPr>
            <a:endParaRPr lang="en-US" altLang="en-US" smtClean="0"/>
          </a:p>
          <a:p>
            <a:pPr lvl="1">
              <a:spcBef>
                <a:spcPct val="0"/>
              </a:spcBef>
            </a:pPr>
            <a:r>
              <a:rPr lang="en-US" altLang="en-US" smtClean="0"/>
              <a:t>The </a:t>
            </a:r>
            <a:r>
              <a:rPr lang="en-US" altLang="en-US" b="1" u="sng" smtClean="0"/>
              <a:t>percent error</a:t>
            </a:r>
            <a:r>
              <a:rPr lang="en-US" altLang="en-US" smtClean="0"/>
              <a:t> of a measurement is the </a:t>
            </a:r>
            <a:r>
              <a:rPr lang="en-US" altLang="en-US" i="1" smtClean="0"/>
              <a:t>absolute value </a:t>
            </a:r>
            <a:r>
              <a:rPr lang="en-US" altLang="en-US" smtClean="0"/>
              <a:t>of the measured experimental value minus the accepted value divided by the accepted value, multiplied by 100%.</a:t>
            </a:r>
          </a:p>
        </p:txBody>
      </p:sp>
      <p:sp>
        <p:nvSpPr>
          <p:cNvPr id="235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420688" y="685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658B92"/>
                </a:solidFill>
              </a:rPr>
              <a:t>Determining Error</a:t>
            </a:r>
          </a:p>
        </p:txBody>
      </p:sp>
      <p:grpSp>
        <p:nvGrpSpPr>
          <p:cNvPr id="23558" name="Group 15"/>
          <p:cNvGrpSpPr>
            <a:grpSpLocks/>
          </p:cNvGrpSpPr>
          <p:nvPr/>
        </p:nvGrpSpPr>
        <p:grpSpPr bwMode="auto">
          <a:xfrm>
            <a:off x="609600" y="4732338"/>
            <a:ext cx="8077200" cy="1219200"/>
            <a:chOff x="672" y="3024"/>
            <a:chExt cx="4560" cy="768"/>
          </a:xfrm>
        </p:grpSpPr>
        <p:sp>
          <p:nvSpPr>
            <p:cNvPr id="23559" name="AutoShape 6"/>
            <p:cNvSpPr>
              <a:spLocks noChangeArrowheads="1"/>
            </p:cNvSpPr>
            <p:nvPr/>
          </p:nvSpPr>
          <p:spPr bwMode="auto">
            <a:xfrm>
              <a:off x="672" y="3024"/>
              <a:ext cx="4560" cy="768"/>
            </a:xfrm>
            <a:prstGeom prst="roundRect">
              <a:avLst>
                <a:gd name="adj" fmla="val 16667"/>
              </a:avLst>
            </a:prstGeom>
            <a:solidFill>
              <a:srgbClr val="658B92"/>
            </a:solidFill>
            <a:ln w="9525">
              <a:solidFill>
                <a:srgbClr val="658B9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3560" name="Text Box 7"/>
            <p:cNvSpPr txBox="1">
              <a:spLocks noChangeArrowheads="1"/>
            </p:cNvSpPr>
            <p:nvPr/>
          </p:nvSpPr>
          <p:spPr bwMode="auto">
            <a:xfrm>
              <a:off x="816" y="3225"/>
              <a:ext cx="1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i="0">
                  <a:solidFill>
                    <a:schemeClr val="bg1"/>
                  </a:solidFill>
                </a:rPr>
                <a:t>Percent error =</a:t>
              </a:r>
              <a:endParaRPr lang="en-US" altLang="en-US" sz="2800" i="0">
                <a:solidFill>
                  <a:schemeClr val="bg1"/>
                </a:solidFill>
                <a:sym typeface="Symbol" pitchFamily="28" charset="2"/>
              </a:endParaRPr>
            </a:p>
          </p:txBody>
        </p:sp>
        <p:sp>
          <p:nvSpPr>
            <p:cNvPr id="23561" name="Rectangle 8"/>
            <p:cNvSpPr>
              <a:spLocks noChangeArrowheads="1"/>
            </p:cNvSpPr>
            <p:nvPr/>
          </p:nvSpPr>
          <p:spPr bwMode="auto">
            <a:xfrm>
              <a:off x="2197" y="3033"/>
              <a:ext cx="251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2800" i="0">
                  <a:solidFill>
                    <a:schemeClr val="bg1"/>
                  </a:solidFill>
                  <a:sym typeface="Symbol" pitchFamily="28" charset="2"/>
                </a:rPr>
                <a:t>measured - accepted</a:t>
              </a:r>
            </a:p>
          </p:txBody>
        </p:sp>
        <p:sp>
          <p:nvSpPr>
            <p:cNvPr id="23562" name="Rectangle 9"/>
            <p:cNvSpPr>
              <a:spLocks noChangeArrowheads="1"/>
            </p:cNvSpPr>
            <p:nvPr/>
          </p:nvSpPr>
          <p:spPr bwMode="auto">
            <a:xfrm>
              <a:off x="2448" y="3360"/>
              <a:ext cx="162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sz="2800" i="0">
                  <a:solidFill>
                    <a:schemeClr val="bg1"/>
                  </a:solidFill>
                </a:rPr>
                <a:t>accepted value</a:t>
              </a: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2496" y="3408"/>
              <a:ext cx="1536" cy="0"/>
            </a:xfrm>
            <a:prstGeom prst="line">
              <a:avLst/>
            </a:prstGeom>
            <a:noFill/>
            <a:ln w="222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4272" y="3216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en-US" sz="2800" i="0">
                  <a:solidFill>
                    <a:schemeClr val="bg1"/>
                  </a:solidFill>
                </a:rPr>
                <a:t>100%</a:t>
              </a:r>
              <a:endParaRPr lang="en-US" altLang="en-US">
                <a:solidFill>
                  <a:schemeClr val="bg1"/>
                </a:solidFill>
              </a:endParaRP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4080" y="321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i="0">
                  <a:solidFill>
                    <a:schemeClr val="bg1"/>
                  </a:solidFill>
                </a:rPr>
                <a:t>x</a:t>
              </a:r>
              <a:endParaRPr lang="en-US" altLang="en-US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772400" cy="4876800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</a:pPr>
            <a:endParaRPr lang="en-US" altLang="en-US" dirty="0" smtClean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en-US" dirty="0" smtClean="0"/>
          </a:p>
        </p:txBody>
      </p:sp>
      <p:sp>
        <p:nvSpPr>
          <p:cNvPr id="25602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25604" name="AutoShape 3"/>
          <p:cNvSpPr>
            <a:spLocks noChangeArrowheads="1"/>
          </p:cNvSpPr>
          <p:nvPr/>
        </p:nvSpPr>
        <p:spPr bwMode="auto">
          <a:xfrm>
            <a:off x="6400800" y="152400"/>
            <a:ext cx="2514600" cy="381000"/>
          </a:xfrm>
          <a:prstGeom prst="roundRect">
            <a:avLst>
              <a:gd name="adj" fmla="val 36667"/>
            </a:avLst>
          </a:prstGeom>
          <a:solidFill>
            <a:schemeClr val="bg1"/>
          </a:solidFill>
          <a:ln w="9525">
            <a:solidFill>
              <a:srgbClr val="658B92"/>
            </a:solidFill>
            <a:round/>
            <a:headEnd/>
            <a:tailEnd/>
          </a:ln>
          <a:effectLst>
            <a:outerShdw dist="35921" dir="2700000" algn="ctr" rotWithShape="0">
              <a:srgbClr val="808080">
                <a:alpha val="75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2000" b="1" i="0">
                <a:solidFill>
                  <a:srgbClr val="874B98"/>
                </a:solidFill>
                <a:ea typeface="ヒラギノ角ゴ Pro W3" pitchFamily="28" charset="-128"/>
              </a:rPr>
              <a:t>Sample</a:t>
            </a:r>
            <a:r>
              <a:rPr lang="en-US" altLang="en-US" sz="2000" b="1" i="0">
                <a:solidFill>
                  <a:srgbClr val="A35735"/>
                </a:solidFill>
                <a:ea typeface="ヒラギノ角ゴ Pro W3" pitchFamily="28" charset="-128"/>
              </a:rPr>
              <a:t> </a:t>
            </a:r>
            <a:r>
              <a:rPr lang="en-US" altLang="en-US" sz="2000" i="0">
                <a:solidFill>
                  <a:srgbClr val="658B92"/>
                </a:solidFill>
                <a:ea typeface="ヒラギノ角ゴ Pro W3" pitchFamily="28" charset="-128"/>
              </a:rPr>
              <a:t>Problem 3.2</a:t>
            </a:r>
            <a:endParaRPr lang="en-US" altLang="en-US" sz="2000" b="1" i="0">
              <a:solidFill>
                <a:srgbClr val="658B92"/>
              </a:solidFill>
              <a:ea typeface="ヒラギノ角ゴ Pro W3" pitchFamily="28" charset="-128"/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914400" y="1295400"/>
            <a:ext cx="6248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874B98"/>
                </a:solidFill>
              </a:rPr>
              <a:t>Calculating Percent Error</a:t>
            </a:r>
          </a:p>
          <a:p>
            <a:pPr>
              <a:spcBef>
                <a:spcPct val="50000"/>
              </a:spcBef>
            </a:pPr>
            <a:r>
              <a:rPr lang="en-US" altLang="en-US" sz="2800" i="0"/>
              <a:t>The boiling point of pure water is measured to be 99.1</a:t>
            </a:r>
            <a:r>
              <a:rPr lang="en-US" altLang="en-US" sz="2800" i="0">
                <a:cs typeface="Arial" charset="0"/>
              </a:rPr>
              <a:t>°C. Calculate the percent error.</a:t>
            </a:r>
            <a:endParaRPr lang="en-US" altLang="en-US" sz="2800" i="0"/>
          </a:p>
        </p:txBody>
      </p:sp>
      <p:pic>
        <p:nvPicPr>
          <p:cNvPr id="25606" name="Picture 6" descr="hsm11se_dariu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5988" y="990600"/>
            <a:ext cx="1801812" cy="54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07" name="Group 8"/>
          <p:cNvGrpSpPr>
            <a:grpSpLocks/>
          </p:cNvGrpSpPr>
          <p:nvPr/>
        </p:nvGrpSpPr>
        <p:grpSpPr bwMode="auto">
          <a:xfrm>
            <a:off x="3810000" y="3962400"/>
            <a:ext cx="3429000" cy="2438400"/>
            <a:chOff x="2256" y="1248"/>
            <a:chExt cx="2160" cy="1536"/>
          </a:xfrm>
        </p:grpSpPr>
        <p:sp>
          <p:nvSpPr>
            <p:cNvPr id="25608" name="AutoShape 9"/>
            <p:cNvSpPr>
              <a:spLocks noChangeArrowheads="1"/>
            </p:cNvSpPr>
            <p:nvPr/>
          </p:nvSpPr>
          <p:spPr bwMode="auto">
            <a:xfrm>
              <a:off x="2256" y="1248"/>
              <a:ext cx="2112" cy="1536"/>
            </a:xfrm>
            <a:prstGeom prst="roundRect">
              <a:avLst>
                <a:gd name="adj" fmla="val 16667"/>
              </a:avLst>
            </a:prstGeom>
            <a:noFill/>
            <a:ln w="31750">
              <a:solidFill>
                <a:srgbClr val="658B9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5609" name="Text Box 10"/>
            <p:cNvSpPr txBox="1">
              <a:spLocks noChangeArrowheads="1"/>
            </p:cNvSpPr>
            <p:nvPr/>
          </p:nvSpPr>
          <p:spPr bwMode="auto">
            <a:xfrm>
              <a:off x="2304" y="1298"/>
              <a:ext cx="2112" cy="1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0">
                  <a:solidFill>
                    <a:srgbClr val="658B92"/>
                  </a:solidFill>
                </a:rPr>
                <a:t>Think about it: Using the absolute value of the error means that percent error will always be a positive value.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772400" cy="4876800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</a:pPr>
            <a:endParaRPr lang="en-US" altLang="en-US" smtClean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</p:txBody>
      </p:sp>
      <p:sp>
        <p:nvSpPr>
          <p:cNvPr id="27650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6400800" y="152400"/>
            <a:ext cx="2514600" cy="381000"/>
          </a:xfrm>
          <a:prstGeom prst="roundRect">
            <a:avLst>
              <a:gd name="adj" fmla="val 36667"/>
            </a:avLst>
          </a:prstGeom>
          <a:solidFill>
            <a:schemeClr val="bg1"/>
          </a:solidFill>
          <a:ln w="9525">
            <a:solidFill>
              <a:srgbClr val="658B92"/>
            </a:solidFill>
            <a:round/>
            <a:headEnd/>
            <a:tailEnd/>
          </a:ln>
          <a:effectLst>
            <a:outerShdw dist="35921" dir="2700000" algn="ctr" rotWithShape="0">
              <a:srgbClr val="808080">
                <a:alpha val="75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2000" b="1" i="0">
                <a:solidFill>
                  <a:srgbClr val="874B98"/>
                </a:solidFill>
                <a:ea typeface="ヒラギノ角ゴ Pro W3" pitchFamily="28" charset="-128"/>
              </a:rPr>
              <a:t>Sample</a:t>
            </a:r>
            <a:r>
              <a:rPr lang="en-US" altLang="en-US" sz="2000" b="1" i="0">
                <a:solidFill>
                  <a:srgbClr val="A35735"/>
                </a:solidFill>
                <a:ea typeface="ヒラギノ角ゴ Pro W3" pitchFamily="28" charset="-128"/>
              </a:rPr>
              <a:t> </a:t>
            </a:r>
            <a:r>
              <a:rPr lang="en-US" altLang="en-US" sz="2000" i="0">
                <a:solidFill>
                  <a:srgbClr val="658B92"/>
                </a:solidFill>
                <a:ea typeface="ヒラギノ角ゴ Pro W3" pitchFamily="28" charset="-128"/>
              </a:rPr>
              <a:t>Problem 3.2</a:t>
            </a:r>
            <a:endParaRPr lang="en-US" altLang="en-US" sz="2000" b="1" i="0">
              <a:solidFill>
                <a:srgbClr val="658B92"/>
              </a:solidFill>
              <a:ea typeface="ヒラギノ角ゴ Pro W3" pitchFamily="28" charset="-128"/>
            </a:endParaRP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914400" y="1219200"/>
            <a:ext cx="7772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874B98"/>
                </a:solidFill>
              </a:rPr>
              <a:t>      Calculate  </a:t>
            </a:r>
            <a:r>
              <a:rPr lang="en-US" altLang="en-US" sz="2800" b="1" i="0"/>
              <a:t>Solve for the unknown.</a:t>
            </a:r>
          </a:p>
          <a:p>
            <a:pPr>
              <a:spcBef>
                <a:spcPct val="50000"/>
              </a:spcBef>
            </a:pPr>
            <a:r>
              <a:rPr lang="en-US" altLang="en-US" sz="2800" i="0"/>
              <a:t>Substitute the equation for error, and then plug in the known values.</a:t>
            </a:r>
          </a:p>
          <a:p>
            <a:pPr>
              <a:spcBef>
                <a:spcPct val="50000"/>
              </a:spcBef>
            </a:pPr>
            <a:endParaRPr lang="en-US" altLang="en-US" sz="2800" i="0"/>
          </a:p>
        </p:txBody>
      </p:sp>
      <p:grpSp>
        <p:nvGrpSpPr>
          <p:cNvPr id="27654" name="Group 5"/>
          <p:cNvGrpSpPr>
            <a:grpSpLocks/>
          </p:cNvGrpSpPr>
          <p:nvPr/>
        </p:nvGrpSpPr>
        <p:grpSpPr bwMode="auto">
          <a:xfrm>
            <a:off x="914400" y="1219200"/>
            <a:ext cx="457200" cy="457200"/>
            <a:chOff x="576" y="672"/>
            <a:chExt cx="288" cy="288"/>
          </a:xfrm>
        </p:grpSpPr>
        <p:sp>
          <p:nvSpPr>
            <p:cNvPr id="27678" name="Oval 6"/>
            <p:cNvSpPr>
              <a:spLocks noChangeArrowheads="1"/>
            </p:cNvSpPr>
            <p:nvPr/>
          </p:nvSpPr>
          <p:spPr bwMode="auto">
            <a:xfrm>
              <a:off x="576" y="672"/>
              <a:ext cx="288" cy="288"/>
            </a:xfrm>
            <a:prstGeom prst="ellipse">
              <a:avLst/>
            </a:prstGeom>
            <a:solidFill>
              <a:srgbClr val="874B98"/>
            </a:solidFill>
            <a:ln w="9525">
              <a:solidFill>
                <a:srgbClr val="874B9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7679" name="Text Box 7"/>
            <p:cNvSpPr txBox="1">
              <a:spLocks noChangeArrowheads="1"/>
            </p:cNvSpPr>
            <p:nvPr/>
          </p:nvSpPr>
          <p:spPr bwMode="auto">
            <a:xfrm>
              <a:off x="576" y="67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altLang="en-US" sz="2800" b="1" i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655" name="Group 32"/>
          <p:cNvGrpSpPr>
            <a:grpSpLocks/>
          </p:cNvGrpSpPr>
          <p:nvPr/>
        </p:nvGrpSpPr>
        <p:grpSpPr bwMode="auto">
          <a:xfrm>
            <a:off x="152400" y="2971800"/>
            <a:ext cx="8991600" cy="990600"/>
            <a:chOff x="96" y="1776"/>
            <a:chExt cx="5664" cy="624"/>
          </a:xfrm>
        </p:grpSpPr>
        <p:sp>
          <p:nvSpPr>
            <p:cNvPr id="27672" name="Text Box 16"/>
            <p:cNvSpPr txBox="1">
              <a:spLocks noChangeArrowheads="1"/>
            </p:cNvSpPr>
            <p:nvPr/>
          </p:nvSpPr>
          <p:spPr bwMode="auto">
            <a:xfrm>
              <a:off x="96" y="1968"/>
              <a:ext cx="14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en-US" i="0"/>
                <a:t>Percent error =</a:t>
              </a:r>
            </a:p>
          </p:txBody>
        </p:sp>
        <p:grpSp>
          <p:nvGrpSpPr>
            <p:cNvPr id="27673" name="Group 22"/>
            <p:cNvGrpSpPr>
              <a:grpSpLocks/>
            </p:cNvGrpSpPr>
            <p:nvPr/>
          </p:nvGrpSpPr>
          <p:grpSpPr bwMode="auto">
            <a:xfrm>
              <a:off x="1536" y="1776"/>
              <a:ext cx="4224" cy="624"/>
              <a:chOff x="1536" y="1776"/>
              <a:chExt cx="4224" cy="624"/>
            </a:xfrm>
          </p:grpSpPr>
          <p:sp>
            <p:nvSpPr>
              <p:cNvPr id="27674" name="Text Box 17"/>
              <p:cNvSpPr txBox="1">
                <a:spLocks noChangeArrowheads="1"/>
              </p:cNvSpPr>
              <p:nvPr/>
            </p:nvSpPr>
            <p:spPr bwMode="auto">
              <a:xfrm>
                <a:off x="1536" y="1776"/>
                <a:ext cx="345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en-US" i="0">
                    <a:cs typeface="Arial" charset="0"/>
                  </a:rPr>
                  <a:t>|experimental value – accepted value|</a:t>
                </a:r>
              </a:p>
            </p:txBody>
          </p:sp>
          <p:sp>
            <p:nvSpPr>
              <p:cNvPr id="27675" name="Text Box 18"/>
              <p:cNvSpPr txBox="1">
                <a:spLocks noChangeArrowheads="1"/>
              </p:cNvSpPr>
              <p:nvPr/>
            </p:nvSpPr>
            <p:spPr bwMode="auto">
              <a:xfrm>
                <a:off x="1536" y="1824"/>
                <a:ext cx="345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en-US" i="0">
                    <a:cs typeface="Arial" charset="0"/>
                  </a:rPr>
                  <a:t>_______________________________</a:t>
                </a:r>
              </a:p>
            </p:txBody>
          </p:sp>
          <p:sp>
            <p:nvSpPr>
              <p:cNvPr id="27676" name="Text Box 19"/>
              <p:cNvSpPr txBox="1">
                <a:spLocks noChangeArrowheads="1"/>
              </p:cNvSpPr>
              <p:nvPr/>
            </p:nvSpPr>
            <p:spPr bwMode="auto">
              <a:xfrm>
                <a:off x="2400" y="2112"/>
                <a:ext cx="14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en-US" i="0">
                    <a:cs typeface="Arial" charset="0"/>
                  </a:rPr>
                  <a:t>accepted value</a:t>
                </a:r>
              </a:p>
            </p:txBody>
          </p:sp>
          <p:sp>
            <p:nvSpPr>
              <p:cNvPr id="27677" name="Text Box 20"/>
              <p:cNvSpPr txBox="1">
                <a:spLocks noChangeArrowheads="1"/>
              </p:cNvSpPr>
              <p:nvPr/>
            </p:nvSpPr>
            <p:spPr bwMode="auto">
              <a:xfrm>
                <a:off x="4896" y="1920"/>
                <a:ext cx="86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en-US" i="0">
                    <a:cs typeface="Arial" charset="0"/>
                  </a:rPr>
                  <a:t>X 100%</a:t>
                </a:r>
              </a:p>
            </p:txBody>
          </p:sp>
        </p:grpSp>
      </p:grpSp>
      <p:grpSp>
        <p:nvGrpSpPr>
          <p:cNvPr id="27656" name="Group 48"/>
          <p:cNvGrpSpPr>
            <a:grpSpLocks/>
          </p:cNvGrpSpPr>
          <p:nvPr/>
        </p:nvGrpSpPr>
        <p:grpSpPr bwMode="auto">
          <a:xfrm>
            <a:off x="2133600" y="5486400"/>
            <a:ext cx="4419600" cy="990600"/>
            <a:chOff x="1344" y="3456"/>
            <a:chExt cx="2784" cy="624"/>
          </a:xfrm>
        </p:grpSpPr>
        <p:grpSp>
          <p:nvGrpSpPr>
            <p:cNvPr id="27663" name="Group 47"/>
            <p:cNvGrpSpPr>
              <a:grpSpLocks/>
            </p:cNvGrpSpPr>
            <p:nvPr/>
          </p:nvGrpSpPr>
          <p:grpSpPr bwMode="auto">
            <a:xfrm>
              <a:off x="1344" y="3456"/>
              <a:ext cx="2784" cy="624"/>
              <a:chOff x="1296" y="3360"/>
              <a:chExt cx="2784" cy="624"/>
            </a:xfrm>
          </p:grpSpPr>
          <p:grpSp>
            <p:nvGrpSpPr>
              <p:cNvPr id="27666" name="Group 46"/>
              <p:cNvGrpSpPr>
                <a:grpSpLocks/>
              </p:cNvGrpSpPr>
              <p:nvPr/>
            </p:nvGrpSpPr>
            <p:grpSpPr bwMode="auto">
              <a:xfrm>
                <a:off x="1296" y="3408"/>
                <a:ext cx="2784" cy="576"/>
                <a:chOff x="1296" y="3408"/>
                <a:chExt cx="2784" cy="576"/>
              </a:xfrm>
            </p:grpSpPr>
            <p:sp>
              <p:nvSpPr>
                <p:cNvPr id="2766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632" y="3408"/>
                  <a:ext cx="91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_______</a:t>
                  </a:r>
                </a:p>
              </p:txBody>
            </p:sp>
            <p:sp>
              <p:nvSpPr>
                <p:cNvPr id="2766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296" y="3504"/>
                  <a:ext cx="228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/>
                    <a:t>=</a:t>
                  </a:r>
                </a:p>
              </p:txBody>
            </p:sp>
            <p:sp>
              <p:nvSpPr>
                <p:cNvPr id="2767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584" y="3696"/>
                  <a:ext cx="96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i="0"/>
                    <a:t>100.0</a:t>
                  </a:r>
                  <a:r>
                    <a:rPr lang="en-US" altLang="en-US" i="0">
                      <a:cs typeface="Arial" charset="0"/>
                    </a:rPr>
                    <a:t>°C</a:t>
                  </a:r>
                </a:p>
              </p:txBody>
            </p:sp>
            <p:sp>
              <p:nvSpPr>
                <p:cNvPr id="2767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544" y="3504"/>
                  <a:ext cx="15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i="0"/>
                    <a:t>X 100 % = 0.9%</a:t>
                  </a:r>
                </a:p>
              </p:txBody>
            </p:sp>
          </p:grpSp>
          <p:sp>
            <p:nvSpPr>
              <p:cNvPr id="27667" name="Text Box 34"/>
              <p:cNvSpPr txBox="1">
                <a:spLocks noChangeArrowheads="1"/>
              </p:cNvSpPr>
              <p:nvPr/>
            </p:nvSpPr>
            <p:spPr bwMode="auto">
              <a:xfrm>
                <a:off x="1728" y="3360"/>
                <a:ext cx="72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i="0"/>
                  <a:t>0.9</a:t>
                </a:r>
                <a:r>
                  <a:rPr lang="en-US" altLang="en-US" i="0">
                    <a:cs typeface="Arial" charset="0"/>
                  </a:rPr>
                  <a:t>°C</a:t>
                </a:r>
              </a:p>
            </p:txBody>
          </p:sp>
        </p:grpSp>
        <p:sp>
          <p:nvSpPr>
            <p:cNvPr id="27664" name="Line 40"/>
            <p:cNvSpPr>
              <a:spLocks noChangeShapeType="1"/>
            </p:cNvSpPr>
            <p:nvPr/>
          </p:nvSpPr>
          <p:spPr bwMode="auto">
            <a:xfrm flipV="1">
              <a:off x="2112" y="3504"/>
              <a:ext cx="24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Line 41"/>
            <p:cNvSpPr>
              <a:spLocks noChangeShapeType="1"/>
            </p:cNvSpPr>
            <p:nvPr/>
          </p:nvSpPr>
          <p:spPr bwMode="auto">
            <a:xfrm flipV="1">
              <a:off x="2208" y="3840"/>
              <a:ext cx="24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57" name="Group 45"/>
          <p:cNvGrpSpPr>
            <a:grpSpLocks/>
          </p:cNvGrpSpPr>
          <p:nvPr/>
        </p:nvGrpSpPr>
        <p:grpSpPr bwMode="auto">
          <a:xfrm>
            <a:off x="2057400" y="4114800"/>
            <a:ext cx="5029200" cy="1066800"/>
            <a:chOff x="1296" y="2448"/>
            <a:chExt cx="3168" cy="672"/>
          </a:xfrm>
        </p:grpSpPr>
        <p:sp>
          <p:nvSpPr>
            <p:cNvPr id="27658" name="Text Box 24"/>
            <p:cNvSpPr txBox="1">
              <a:spLocks noChangeArrowheads="1"/>
            </p:cNvSpPr>
            <p:nvPr/>
          </p:nvSpPr>
          <p:spPr bwMode="auto">
            <a:xfrm>
              <a:off x="1584" y="2448"/>
              <a:ext cx="19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en-US" i="0">
                  <a:cs typeface="Arial" charset="0"/>
                </a:rPr>
                <a:t>|99.1</a:t>
              </a:r>
              <a:r>
                <a:rPr lang="en-US" altLang="en-US" i="0">
                  <a:latin typeface="DFKai-SB" pitchFamily="65" charset="-120"/>
                  <a:ea typeface="DFKai-SB" pitchFamily="65" charset="-120"/>
                  <a:cs typeface="Arial" charset="0"/>
                </a:rPr>
                <a:t>˚</a:t>
              </a:r>
              <a:r>
                <a:rPr lang="en-US" altLang="en-US" i="0">
                  <a:cs typeface="Arial" charset="0"/>
                </a:rPr>
                <a:t>C – 100.0</a:t>
              </a:r>
              <a:r>
                <a:rPr lang="en-US" altLang="en-US" i="0">
                  <a:latin typeface="DFKai-SB" pitchFamily="65" charset="-120"/>
                  <a:ea typeface="DFKai-SB" pitchFamily="65" charset="-120"/>
                </a:rPr>
                <a:t>˚</a:t>
              </a:r>
              <a:r>
                <a:rPr lang="en-US" altLang="en-US" i="0">
                  <a:cs typeface="Arial" charset="0"/>
                </a:rPr>
                <a:t>C |</a:t>
              </a:r>
            </a:p>
          </p:txBody>
        </p:sp>
        <p:sp>
          <p:nvSpPr>
            <p:cNvPr id="27659" name="Text Box 27"/>
            <p:cNvSpPr txBox="1">
              <a:spLocks noChangeArrowheads="1"/>
            </p:cNvSpPr>
            <p:nvPr/>
          </p:nvSpPr>
          <p:spPr bwMode="auto">
            <a:xfrm>
              <a:off x="3600" y="2592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en-US" i="0">
                  <a:cs typeface="Arial" charset="0"/>
                </a:rPr>
                <a:t>X 100%</a:t>
              </a:r>
            </a:p>
          </p:txBody>
        </p:sp>
        <p:sp>
          <p:nvSpPr>
            <p:cNvPr id="27660" name="Text Box 30"/>
            <p:cNvSpPr txBox="1">
              <a:spLocks noChangeArrowheads="1"/>
            </p:cNvSpPr>
            <p:nvPr/>
          </p:nvSpPr>
          <p:spPr bwMode="auto">
            <a:xfrm>
              <a:off x="1296" y="259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en-US" i="0">
                  <a:cs typeface="Arial" charset="0"/>
                </a:rPr>
                <a:t>=</a:t>
              </a:r>
            </a:p>
          </p:txBody>
        </p:sp>
        <p:sp>
          <p:nvSpPr>
            <p:cNvPr id="27661" name="Line 43"/>
            <p:cNvSpPr>
              <a:spLocks noChangeShapeType="1"/>
            </p:cNvSpPr>
            <p:nvPr/>
          </p:nvSpPr>
          <p:spPr bwMode="auto">
            <a:xfrm>
              <a:off x="1584" y="2736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Text Box 44"/>
            <p:cNvSpPr txBox="1">
              <a:spLocks noChangeArrowheads="1"/>
            </p:cNvSpPr>
            <p:nvPr/>
          </p:nvSpPr>
          <p:spPr bwMode="auto">
            <a:xfrm>
              <a:off x="2016" y="2832"/>
              <a:ext cx="11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i="0"/>
                <a:t>100.0</a:t>
              </a:r>
              <a:r>
                <a:rPr lang="en-US" altLang="en-US" i="0">
                  <a:latin typeface="DFKai-SB" pitchFamily="65" charset="-120"/>
                  <a:ea typeface="DFKai-SB" pitchFamily="65" charset="-120"/>
                  <a:cs typeface="Arial" charset="0"/>
                </a:rPr>
                <a:t> ˚</a:t>
              </a:r>
              <a:r>
                <a:rPr lang="en-US" altLang="en-US" i="0">
                  <a:cs typeface="Arial" charset="0"/>
                </a:rPr>
                <a:t>C </a:t>
              </a:r>
              <a:endParaRPr lang="en-US" altLang="en-US" i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6"/>
          <p:cNvSpPr>
            <a:spLocks noChangeArrowheads="1"/>
          </p:cNvSpPr>
          <p:nvPr/>
        </p:nvSpPr>
        <p:spPr bwMode="auto">
          <a:xfrm>
            <a:off x="4648200" y="1981200"/>
            <a:ext cx="4038600" cy="36576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wrap="none"/>
          <a:lstStyle/>
          <a:p>
            <a:pPr marL="508000" indent="-508000"/>
            <a:r>
              <a:rPr lang="en-US" altLang="en-US" sz="2800" i="0">
                <a:solidFill>
                  <a:srgbClr val="FFB732"/>
                </a:solidFill>
                <a:ea typeface="ヒラギノ角ゴ Pro W3" pitchFamily="28" charset="-128"/>
              </a:rPr>
              <a:t>Chapter 3</a:t>
            </a:r>
            <a:endParaRPr lang="en-US" altLang="en-US" i="0">
              <a:solidFill>
                <a:schemeClr val="bg1"/>
              </a:solidFill>
              <a:ea typeface="ヒラギノ角ゴ Pro W3" pitchFamily="28" charset="-128"/>
            </a:endParaRPr>
          </a:p>
          <a:p>
            <a:pPr marL="508000" indent="-508000"/>
            <a:r>
              <a:rPr lang="en-US" altLang="en-US" i="0">
                <a:solidFill>
                  <a:schemeClr val="bg1"/>
                </a:solidFill>
                <a:ea typeface="ヒラギノ角ゴ Pro W3" pitchFamily="28" charset="-128"/>
              </a:rPr>
              <a:t>Scientific Measurement</a:t>
            </a:r>
          </a:p>
          <a:p>
            <a:pPr marL="508000" indent="-508000"/>
            <a:endParaRPr lang="en-US" altLang="en-US" i="0">
              <a:solidFill>
                <a:schemeClr val="bg1"/>
              </a:solidFill>
              <a:ea typeface="ヒラギノ角ゴ Pro W3" pitchFamily="28" charset="-128"/>
            </a:endParaRPr>
          </a:p>
          <a:p>
            <a:pPr marL="508000" indent="-508000"/>
            <a:r>
              <a:rPr lang="en-US" altLang="en-US" sz="1600" b="1" i="0">
                <a:solidFill>
                  <a:srgbClr val="FFB732"/>
                </a:solidFill>
              </a:rPr>
              <a:t>3.1 Using and Expressing </a:t>
            </a:r>
          </a:p>
          <a:p>
            <a:pPr marL="508000" indent="-508000"/>
            <a:r>
              <a:rPr lang="en-US" altLang="en-US" sz="1600" b="1" i="0">
                <a:solidFill>
                  <a:srgbClr val="FFB732"/>
                </a:solidFill>
              </a:rPr>
              <a:t>	Measurements</a:t>
            </a:r>
          </a:p>
          <a:p>
            <a:pPr marL="508000" indent="-508000"/>
            <a:endParaRPr lang="en-US" altLang="en-US" sz="1800" i="0">
              <a:solidFill>
                <a:schemeClr val="bg1"/>
              </a:solidFill>
            </a:endParaRPr>
          </a:p>
          <a:p>
            <a:pPr marL="508000" indent="-508000"/>
            <a:r>
              <a:rPr lang="en-US" altLang="en-US" sz="2800" i="0">
                <a:solidFill>
                  <a:schemeClr val="bg1"/>
                </a:solidFill>
              </a:rPr>
              <a:t>Accuracy, Precision, </a:t>
            </a:r>
          </a:p>
          <a:p>
            <a:pPr marL="508000" indent="-508000"/>
            <a:r>
              <a:rPr lang="en-US" altLang="en-US" sz="2800" i="0">
                <a:solidFill>
                  <a:schemeClr val="bg1"/>
                </a:solidFill>
              </a:rPr>
              <a:t>%Error</a:t>
            </a:r>
            <a:endParaRPr lang="en-US" altLang="en-US" sz="2800" i="0">
              <a:solidFill>
                <a:schemeClr val="bg1"/>
              </a:solidFill>
              <a:ea typeface="ヒラギノ角ゴ Pro W3" pitchFamily="28" charset="-128"/>
            </a:endParaRPr>
          </a:p>
          <a:p>
            <a:pPr marL="508000" indent="-508000"/>
            <a:endParaRPr lang="en-US" altLang="en-US" sz="1800" i="0">
              <a:solidFill>
                <a:schemeClr val="bg1"/>
              </a:solidFill>
            </a:endParaRPr>
          </a:p>
          <a:p>
            <a:pPr marL="508000" indent="-508000"/>
            <a:endParaRPr lang="en-US" altLang="en-US" sz="1800" i="0">
              <a:solidFill>
                <a:schemeClr val="bg1"/>
              </a:solidFill>
            </a:endParaRPr>
          </a:p>
        </p:txBody>
      </p:sp>
      <p:pic>
        <p:nvPicPr>
          <p:cNvPr id="6148" name="Picture 12" descr="0132525763_R062a"/>
          <p:cNvPicPr>
            <a:picLocks noChangeAspect="1" noChangeArrowheads="1"/>
          </p:cNvPicPr>
          <p:nvPr/>
        </p:nvPicPr>
        <p:blipFill>
          <a:blip r:embed="rId3"/>
          <a:srcRect r="16924" b="946"/>
          <a:stretch>
            <a:fillRect/>
          </a:stretch>
        </p:blipFill>
        <p:spPr bwMode="auto">
          <a:xfrm>
            <a:off x="533400" y="19812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3" descr="CHEM12_custmar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188" y="171450"/>
            <a:ext cx="71739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4" descr="CHEM12_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0"/>
            <a:ext cx="12795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Learning Targets</a:t>
            </a:r>
          </a:p>
          <a:p>
            <a:endParaRPr lang="en-US" altLang="en-US" smtClean="0"/>
          </a:p>
          <a:p>
            <a:pPr lvl="3"/>
            <a:r>
              <a:rPr lang="en-US" altLang="en-US" smtClean="0"/>
              <a:t>I can describe accuracy</a:t>
            </a:r>
            <a:endParaRPr lang="en-US" altLang="en-US" sz="3200" smtClean="0"/>
          </a:p>
          <a:p>
            <a:pPr lvl="3"/>
            <a:r>
              <a:rPr lang="en-US" altLang="en-US" smtClean="0"/>
              <a:t>I can describe precision</a:t>
            </a:r>
            <a:endParaRPr lang="en-US" altLang="en-US" sz="3200" smtClean="0"/>
          </a:p>
          <a:p>
            <a:pPr lvl="3"/>
            <a:r>
              <a:rPr lang="en-US" altLang="en-US" smtClean="0"/>
              <a:t>I can calculate percent error</a:t>
            </a:r>
            <a:endParaRPr lang="en-US" altLang="en-US" sz="3200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8194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smtClean="0">
                <a:solidFill>
                  <a:srgbClr val="A3573F"/>
                </a:solidFill>
              </a:rPr>
              <a:t>Accuracy, Precision, and Error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3200" b="1" smtClean="0">
              <a:solidFill>
                <a:srgbClr val="A3573F"/>
              </a:solidFill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b="1" smtClean="0"/>
              <a:t>	How do you evaluate accuracy and precision?</a:t>
            </a:r>
          </a:p>
        </p:txBody>
      </p:sp>
      <p:sp>
        <p:nvSpPr>
          <p:cNvPr id="9218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pic>
        <p:nvPicPr>
          <p:cNvPr id="9221" name="Picture 4" descr="ChemKe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590800"/>
            <a:ext cx="7366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7432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mtClean="0"/>
              <a:t>In chemistry, the meanings of accuracy and precision are quite different.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 smtClean="0"/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b="1" u="sng" smtClean="0"/>
              <a:t>Accuracy</a:t>
            </a:r>
            <a:r>
              <a:rPr lang="en-US" altLang="en-US" smtClean="0"/>
              <a:t> is a measure of how close a measurement comes to the actual or true value of whatever is measured.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 smtClean="0"/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b="1" u="sng" smtClean="0"/>
              <a:t>Precision</a:t>
            </a:r>
            <a:r>
              <a:rPr lang="en-US" altLang="en-US" smtClean="0"/>
              <a:t> is a measure of how close a series of measurements are to one another, irrespective of the actual value.</a:t>
            </a:r>
            <a:endParaRPr lang="en-US" altLang="en-US" b="1" u="sng" smtClean="0"/>
          </a:p>
        </p:txBody>
      </p:sp>
      <p:sp>
        <p:nvSpPr>
          <p:cNvPr id="11266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1066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658B92"/>
                </a:solidFill>
              </a:rPr>
              <a:t>Accuracy and Precision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7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7432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038600"/>
          </a:xfrm>
        </p:spPr>
        <p:txBody>
          <a:bodyPr/>
          <a:lstStyle/>
          <a:p>
            <a:pPr lvl="1">
              <a:spcBef>
                <a:spcPct val="0"/>
              </a:spcBef>
              <a:buFontTx/>
              <a:buNone/>
            </a:pPr>
            <a:r>
              <a:rPr lang="en-US" altLang="en-US" b="1" smtClean="0"/>
              <a:t>	</a:t>
            </a:r>
            <a:r>
              <a:rPr lang="en-US" altLang="en-US" smtClean="0"/>
              <a:t>To evaluate the </a:t>
            </a:r>
            <a:r>
              <a:rPr lang="en-US" altLang="en-US" b="1" smtClean="0"/>
              <a:t>accuracy </a:t>
            </a:r>
            <a:r>
              <a:rPr lang="en-US" altLang="en-US" smtClean="0"/>
              <a:t>of a measurement, the measured value must be compared to the correct value. 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b="1" smtClean="0"/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b="1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mtClean="0"/>
              <a:t>To evaluate the </a:t>
            </a:r>
            <a:r>
              <a:rPr lang="en-US" altLang="en-US" b="1" smtClean="0"/>
              <a:t>precision</a:t>
            </a:r>
            <a:r>
              <a:rPr lang="en-US" altLang="en-US" smtClean="0"/>
              <a:t> of a measurement, you must compare the values of two or more repeated measurements.</a:t>
            </a:r>
          </a:p>
        </p:txBody>
      </p:sp>
      <p:sp>
        <p:nvSpPr>
          <p:cNvPr id="133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658B92"/>
                </a:solidFill>
              </a:rPr>
              <a:t>Accuracy and Precision</a:t>
            </a:r>
          </a:p>
        </p:txBody>
      </p:sp>
      <p:pic>
        <p:nvPicPr>
          <p:cNvPr id="13318" name="Picture 5" descr="ChemKe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58938"/>
            <a:ext cx="736600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7432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mtClean="0"/>
              <a:t>Darts on a dartboard illustrate the difference between accuracy and precision.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en-US" smtClean="0"/>
          </a:p>
          <a:p>
            <a:pPr marL="0" indent="0">
              <a:spcBef>
                <a:spcPct val="0"/>
              </a:spcBef>
              <a:buFontTx/>
              <a:buNone/>
            </a:pPr>
            <a:endParaRPr lang="en-US" altLang="en-US" smtClean="0"/>
          </a:p>
        </p:txBody>
      </p:sp>
      <p:sp>
        <p:nvSpPr>
          <p:cNvPr id="15362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658B92"/>
                </a:solidFill>
              </a:rPr>
              <a:t>Accuracy and Precision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85800" y="533400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/>
              <a:t>The closeness of a dart to the bull’s-eye corresponds to the degree of accuracy. The closeness of several darts to one another corresponds to the degree of precision.</a:t>
            </a:r>
          </a:p>
        </p:txBody>
      </p:sp>
      <p:pic>
        <p:nvPicPr>
          <p:cNvPr id="15367" name="Picture 7" descr="0132525763_A065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981200"/>
            <a:ext cx="523875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066800" y="4327525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000" b="1" i="0"/>
              <a:t>Good Accuracy, Good Precision</a:t>
            </a:r>
          </a:p>
        </p:txBody>
      </p: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3429000" y="43434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000" b="1" i="0"/>
              <a:t>Poor Accuracy, Good Precision </a:t>
            </a: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5791200" y="43434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000" b="1" i="0"/>
              <a:t>Poor Accuracy, Poor Precision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7432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mtClean="0"/>
              <a:t>Suppose you use a thermometer to measure the boiling point of pure water at standard pressure.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 smtClean="0"/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mtClean="0"/>
              <a:t>The thermometer reads 99.1</a:t>
            </a:r>
            <a:r>
              <a:rPr lang="en-US" altLang="en-US" smtClean="0">
                <a:cs typeface="Arial" charset="0"/>
              </a:rPr>
              <a:t>°C. 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en-US" smtClean="0">
              <a:cs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mtClean="0">
                <a:cs typeface="Arial" charset="0"/>
              </a:rPr>
              <a:t>You probably know that the true or accepted value of the boiling point of pure water at these conditions is actually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en-US" smtClean="0">
                <a:cs typeface="Arial" charset="0"/>
              </a:rPr>
              <a:t>100.0°C.</a:t>
            </a:r>
          </a:p>
        </p:txBody>
      </p:sp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658B92"/>
                </a:solidFill>
              </a:rPr>
              <a:t>Determining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3"/>
          <p:cNvSpPr>
            <a:spLocks noGrp="1" noChangeArrowheads="1"/>
          </p:cNvSpPr>
          <p:nvPr>
            <p:ph type="title"/>
          </p:nvPr>
        </p:nvSpPr>
        <p:spPr>
          <a:xfrm>
            <a:off x="6324600" y="76200"/>
            <a:ext cx="2743200" cy="609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200" dirty="0" smtClean="0"/>
              <a:t>Accuracy, Precision, and Error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US" altLang="en-US" smtClean="0"/>
              <a:t>There is a difference between the </a:t>
            </a:r>
            <a:r>
              <a:rPr lang="en-US" altLang="en-US" b="1" u="sng" smtClean="0"/>
              <a:t>accepted value</a:t>
            </a:r>
            <a:r>
              <a:rPr lang="en-US" altLang="en-US" smtClean="0"/>
              <a:t>, which is the correct value for the measurement based on reliable references, and the </a:t>
            </a:r>
            <a:r>
              <a:rPr lang="en-US" altLang="en-US" b="1" u="sng" smtClean="0"/>
              <a:t>experimental value</a:t>
            </a:r>
            <a:r>
              <a:rPr lang="en-US" altLang="en-US" smtClean="0"/>
              <a:t>, the value measured in the lab.</a:t>
            </a:r>
          </a:p>
          <a:p>
            <a:pPr lvl="1">
              <a:spcBef>
                <a:spcPct val="0"/>
              </a:spcBef>
            </a:pPr>
            <a:endParaRPr lang="en-US" altLang="en-US" smtClean="0"/>
          </a:p>
          <a:p>
            <a:pPr lvl="1">
              <a:spcBef>
                <a:spcPct val="0"/>
              </a:spcBef>
            </a:pPr>
            <a:r>
              <a:rPr lang="en-US" altLang="en-US" smtClean="0"/>
              <a:t>The difference between the experimental value and the accepted value is called the </a:t>
            </a:r>
            <a:r>
              <a:rPr lang="en-US" altLang="en-US" b="1" u="sng" smtClean="0"/>
              <a:t>error</a:t>
            </a:r>
            <a:r>
              <a:rPr lang="en-US" altLang="en-US" smtClean="0"/>
              <a:t>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85800" y="10668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i="0">
                <a:solidFill>
                  <a:srgbClr val="658B92"/>
                </a:solidFill>
              </a:rPr>
              <a:t>Determining Error</a:t>
            </a:r>
          </a:p>
        </p:txBody>
      </p:sp>
      <p:grpSp>
        <p:nvGrpSpPr>
          <p:cNvPr id="19461" name="Group 13"/>
          <p:cNvGrpSpPr>
            <a:grpSpLocks/>
          </p:cNvGrpSpPr>
          <p:nvPr/>
        </p:nvGrpSpPr>
        <p:grpSpPr bwMode="auto">
          <a:xfrm>
            <a:off x="1219200" y="5638800"/>
            <a:ext cx="7391400" cy="762000"/>
            <a:chOff x="768" y="3552"/>
            <a:chExt cx="4656" cy="480"/>
          </a:xfrm>
        </p:grpSpPr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768" y="3552"/>
              <a:ext cx="4656" cy="480"/>
            </a:xfrm>
            <a:prstGeom prst="roundRect">
              <a:avLst>
                <a:gd name="adj" fmla="val 16667"/>
              </a:avLst>
            </a:prstGeom>
            <a:solidFill>
              <a:srgbClr val="658B92"/>
            </a:solidFill>
            <a:ln w="9525">
              <a:solidFill>
                <a:srgbClr val="658B9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9463" name="Text Box 8"/>
            <p:cNvSpPr txBox="1">
              <a:spLocks noChangeArrowheads="1"/>
            </p:cNvSpPr>
            <p:nvPr/>
          </p:nvSpPr>
          <p:spPr bwMode="auto">
            <a:xfrm>
              <a:off x="816" y="3648"/>
              <a:ext cx="45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i="0">
                  <a:solidFill>
                    <a:schemeClr val="bg1"/>
                  </a:solidFill>
                </a:rPr>
                <a:t>Error = experimental value – accepted value</a:t>
              </a:r>
              <a:endParaRPr lang="en-US" altLang="en-US" sz="2800" i="0">
                <a:solidFill>
                  <a:schemeClr val="bg1"/>
                </a:solidFill>
                <a:sym typeface="Symbol" pitchFamily="2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1798</TotalTime>
  <Words>508</Words>
  <Application>Microsoft Office PowerPoint</Application>
  <PresentationFormat>On-screen Show (4:3)</PresentationFormat>
  <Paragraphs>99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ＭＳ Ｐゴシック</vt:lpstr>
      <vt:lpstr>ヒラギノ角ゴ Pro W3</vt:lpstr>
      <vt:lpstr>Symbol</vt:lpstr>
      <vt:lpstr>DFKai-SB</vt:lpstr>
      <vt:lpstr>Flow</vt:lpstr>
      <vt:lpstr>Accuracy and precision</vt:lpstr>
      <vt:lpstr>Slide 2</vt:lpstr>
      <vt:lpstr>Slide 3</vt:lpstr>
      <vt:lpstr>Accuracy, Precision, and Error</vt:lpstr>
      <vt:lpstr>Accuracy, Precision, and Error</vt:lpstr>
      <vt:lpstr>Accuracy, Precision, and Error</vt:lpstr>
      <vt:lpstr>Accuracy, Precision, and Error</vt:lpstr>
      <vt:lpstr>Accuracy, Precision, and Error</vt:lpstr>
      <vt:lpstr>Accuracy, Precision, and Error</vt:lpstr>
      <vt:lpstr>Accuracy, Precision, and Error</vt:lpstr>
      <vt:lpstr>Accuracy, Precision, and Error</vt:lpstr>
      <vt:lpstr>Slide 12</vt:lpstr>
      <vt:lpstr>Slide 13</vt:lpstr>
    </vt:vector>
  </TitlesOfParts>
  <Company>Karen Rowan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Rowan</dc:creator>
  <cp:lastModifiedBy>Windows User</cp:lastModifiedBy>
  <cp:revision>112</cp:revision>
  <cp:lastPrinted>2015-09-14T16:31:34Z</cp:lastPrinted>
  <dcterms:created xsi:type="dcterms:W3CDTF">2009-11-18T19:40:23Z</dcterms:created>
  <dcterms:modified xsi:type="dcterms:W3CDTF">2018-07-27T08:09:33Z</dcterms:modified>
</cp:coreProperties>
</file>